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7" r:id="rId5"/>
    <p:sldId id="289" r:id="rId6"/>
    <p:sldId id="290" r:id="rId7"/>
    <p:sldId id="291" r:id="rId8"/>
    <p:sldId id="292" r:id="rId9"/>
    <p:sldId id="293" r:id="rId10"/>
    <p:sldId id="295" r:id="rId11"/>
    <p:sldId id="294" r:id="rId12"/>
    <p:sldId id="299" r:id="rId13"/>
    <p:sldId id="296" r:id="rId14"/>
    <p:sldId id="297" r:id="rId15"/>
    <p:sldId id="298" r:id="rId16"/>
    <p:sldId id="280" r:id="rId17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>
      <p:cViewPr varScale="1">
        <p:scale>
          <a:sx n="72" d="100"/>
          <a:sy n="72" d="100"/>
        </p:scale>
        <p:origin x="114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4plKvc16Ng" TargetMode="External"/><Relationship Id="rId3" Type="http://schemas.openxmlformats.org/officeDocument/2006/relationships/hyperlink" Target="https://umka89.ru/sites/default/files/page_files/umkiny_sovety_vov.pdf" TargetMode="External"/><Relationship Id="rId7" Type="http://schemas.openxmlformats.org/officeDocument/2006/relationships/hyperlink" Target="https://youtu.be/VClgan9yfY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sportal.ru/detskii-sad/vospitatelnaya-rabota/2018/01/18/prezentatsiya-stalingradskaya-bitva" TargetMode="External"/><Relationship Id="rId5" Type="http://schemas.openxmlformats.org/officeDocument/2006/relationships/hyperlink" Target="https://125.tvoysadik.ru/?section_id=154" TargetMode="External"/><Relationship Id="rId4" Type="http://schemas.openxmlformats.org/officeDocument/2006/relationships/hyperlink" Target="https://ds183-mng.educhel.ru/activity/hero/post/99878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A286AB-0934-4B0C-83C2-004656FFDA53}"/>
              </a:ext>
            </a:extLst>
          </p:cNvPr>
          <p:cNvSpPr/>
          <p:nvPr/>
        </p:nvSpPr>
        <p:spPr>
          <a:xfrm>
            <a:off x="971600" y="548680"/>
            <a:ext cx="74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</a:p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«Детский сад № 305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Волгограда»</a:t>
            </a:r>
          </a:p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400093, Россия, Волгоград, ул. им.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Мясникова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14 а, тел. 7(8442) 79-25-15.</a:t>
            </a:r>
          </a:p>
          <a:p>
            <a:pPr algn="ctr"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e-mail: dou305@volgadmin.ru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F302BB-E58F-4D4A-A88C-DC63EE22AAD5}"/>
              </a:ext>
            </a:extLst>
          </p:cNvPr>
          <p:cNvSpPr/>
          <p:nvPr/>
        </p:nvSpPr>
        <p:spPr>
          <a:xfrm>
            <a:off x="1691680" y="2492895"/>
            <a:ext cx="64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</a:t>
            </a:r>
          </a:p>
          <a:p>
            <a:pPr algn="ctr"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«Чтобы знали и помнили»</a:t>
            </a:r>
          </a:p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старшего дошкольного возраста</a:t>
            </a:r>
          </a:p>
          <a:p>
            <a:pPr algn="ctr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65A981-A695-4EAE-8348-E87717F67520}"/>
              </a:ext>
            </a:extLst>
          </p:cNvPr>
          <p:cNvSpPr/>
          <p:nvPr/>
        </p:nvSpPr>
        <p:spPr>
          <a:xfrm>
            <a:off x="4572000" y="5460326"/>
            <a:ext cx="3960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Подготовили воспитатели:</a:t>
            </a:r>
          </a:p>
          <a:p>
            <a:pPr algn="ctr">
              <a:spcAft>
                <a:spcPts val="0"/>
              </a:spcAft>
            </a:pP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Гречишникова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Юлия Анатольевна</a:t>
            </a:r>
          </a:p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Тихонова Инна Анатольевна</a:t>
            </a:r>
          </a:p>
        </p:txBody>
      </p:sp>
    </p:spTree>
    <p:extLst>
      <p:ext uri="{BB962C8B-B14F-4D97-AF65-F5344CB8AC3E}">
        <p14:creationId xmlns:p14="http://schemas.microsoft.com/office/powerpoint/2010/main" val="3519425639"/>
      </p:ext>
    </p:extLst>
  </p:cSld>
  <p:clrMapOvr>
    <a:masterClrMapping/>
  </p:clrMapOvr>
  <p:transition spd="slow" advTm="7884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8DBFFED5-09BF-44DE-9E9E-3F1D9050FC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65751" y="548680"/>
            <a:ext cx="609600" cy="609600"/>
          </a:xfrm>
          <a:prstGeom prst="rect">
            <a:avLst/>
          </a:prstGeom>
        </p:spPr>
      </p:pic>
      <p:pic>
        <p:nvPicPr>
          <p:cNvPr id="1026" name="Picture 2" descr="C:\Users\Admin\Downloads\174469762088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737" y="404664"/>
            <a:ext cx="4212468" cy="5616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0488FEF9-D69A-4B0A-A189-0D7FDCBE0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5736" y="2971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56718"/>
      </p:ext>
    </p:extLst>
  </p:cSld>
  <p:clrMapOvr>
    <a:masterClrMapping/>
  </p:clrMapOvr>
  <p:transition spd="slow" advTm="634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3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183BCC-1B3E-4331-AA45-004A29834D5D}"/>
              </a:ext>
            </a:extLst>
          </p:cNvPr>
          <p:cNvSpPr/>
          <p:nvPr/>
        </p:nvSpPr>
        <p:spPr>
          <a:xfrm>
            <a:off x="827584" y="260648"/>
            <a:ext cx="7992888" cy="5680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 проекта: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методу: информационно-исследовательский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количеству участников: групповой </a:t>
            </a:r>
          </a:p>
          <a:p>
            <a:pPr marL="285750" indent="-285750" algn="just">
              <a:spcAft>
                <a:spcPts val="0"/>
              </a:spcAft>
              <a:buFont typeface="Symbol" panose="05050102010706020507" pitchFamily="18" charset="2"/>
              <a:buChar char="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продолжительности: краткосрочный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(20.01.2025 по 07.02.2025 года).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группы компенсирующей направленности № 12 старшего дошкольного возраста, родители воспитанников, воспитатели.</a:t>
            </a:r>
          </a:p>
          <a:p>
            <a:pPr algn="just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знаний детей старшего дошкольного возраста о названиях улиц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города Волгограда, посвященных ВОВ и Сталинградской битве (героям, войсковым соединениям). 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собрать информацию об улицах (войсковых соединениях) названных в честь героев Великой Отечественной Войны и Сталинградской битвы;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пробудить интерес воспитанников к героям и событиям Великой Отечественной Войны и Сталинградской битвы;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гражданско-патриотические чувства, чувство любви и гордости за родной район, город;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формировать эмоциональный отклик на примеры героического прошлого своего района, города.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31B6080C-242C-49A2-A1BC-CA91D7FA8B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88111"/>
      </p:ext>
    </p:extLst>
  </p:cSld>
  <p:clrMapOvr>
    <a:masterClrMapping/>
  </p:clrMapOvr>
  <p:transition spd="slow" advTm="634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60CD2E-9F7E-4B3E-94F3-2709B2E45582}"/>
              </a:ext>
            </a:extLst>
          </p:cNvPr>
          <p:cNvSpPr/>
          <p:nvPr/>
        </p:nvSpPr>
        <p:spPr>
          <a:xfrm>
            <a:off x="2843808" y="476672"/>
            <a:ext cx="3888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Виды деятельности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B8E9DD3B-A91D-4EDC-8D76-BF496A34E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00990"/>
              </p:ext>
            </p:extLst>
          </p:nvPr>
        </p:nvGraphicFramePr>
        <p:xfrm>
          <a:off x="1371600" y="1131755"/>
          <a:ext cx="7160840" cy="4720374"/>
        </p:xfrm>
        <a:graphic>
          <a:graphicData uri="http://schemas.openxmlformats.org/drawingml/2006/table">
            <a:tbl>
              <a:tblPr firstRow="1" firstCol="1" bandRow="1"/>
              <a:tblGrid>
                <a:gridCol w="1585748">
                  <a:extLst>
                    <a:ext uri="{9D8B030D-6E8A-4147-A177-3AD203B41FA5}">
                      <a16:colId xmlns:a16="http://schemas.microsoft.com/office/drawing/2014/main" val="149472421"/>
                    </a:ext>
                  </a:extLst>
                </a:gridCol>
                <a:gridCol w="2219450">
                  <a:extLst>
                    <a:ext uri="{9D8B030D-6E8A-4147-A177-3AD203B41FA5}">
                      <a16:colId xmlns:a16="http://schemas.microsoft.com/office/drawing/2014/main" val="1470552524"/>
                    </a:ext>
                  </a:extLst>
                </a:gridCol>
                <a:gridCol w="3355642">
                  <a:extLst>
                    <a:ext uri="{9D8B030D-6E8A-4147-A177-3AD203B41FA5}">
                      <a16:colId xmlns:a16="http://schemas.microsoft.com/office/drawing/2014/main" val="528155650"/>
                    </a:ext>
                  </a:extLst>
                </a:gridCol>
              </a:tblGrid>
              <a:tr h="301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581896"/>
                  </a:ext>
                </a:extLst>
              </a:tr>
              <a:tr h="1382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Познавательная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Воспитатели, дети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родители воспитанников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Беседы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Просмотр документальных фильмов, презентаций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Экскурсии (с родителями)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135731"/>
                  </a:ext>
                </a:extLst>
              </a:tr>
              <a:tr h="5528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Игровая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Воспитатели, дети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Сюжетно-ролевые, подвижные,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дидактические игры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930733"/>
                  </a:ext>
                </a:extLst>
              </a:tr>
              <a:tr h="5528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Продуктивная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Воспитатели, дети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670769"/>
                  </a:ext>
                </a:extLst>
              </a:tr>
              <a:tr h="1382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Художественно-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речевая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Воспитатели, дети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Слушание песен военных лет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Рассматривание картин, фотографий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 художественной литературы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9326029"/>
                  </a:ext>
                </a:extLst>
              </a:tr>
              <a:tr h="276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Физкультурная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Воспитатели, дети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Спортивный праздник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15239"/>
                  </a:ext>
                </a:extLst>
              </a:tr>
            </a:tbl>
          </a:graphicData>
        </a:graphic>
      </p:graphicFrame>
      <p:pic>
        <p:nvPicPr>
          <p:cNvPr id="5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96698327-47DC-41C5-9C7B-7874DB50C2D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6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91506"/>
      </p:ext>
    </p:extLst>
  </p:cSld>
  <p:clrMapOvr>
    <a:masterClrMapping/>
  </p:clrMapOvr>
  <p:transition spd="slow" advTm="634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AEFC5E-0318-454D-85AB-6A0D22B244AC}"/>
              </a:ext>
            </a:extLst>
          </p:cNvPr>
          <p:cNvSpPr/>
          <p:nvPr/>
        </p:nvSpPr>
        <p:spPr>
          <a:xfrm>
            <a:off x="899592" y="404664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Предполагаемый результат: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педагогов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Обогащение предметно-развивающей среды группы методическим и наглядным материалом по теме ВОВ, Сталинградской битвы,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дидактическим и иллюстративным материалом.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детей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 и систематизация знаний о ВОВ, Сталинградской битве.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словаря новыми словами, повышение умения самостоятельно рассуждать. 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эмоционального отклика на произведения художественной литературы, изобразительного творчества, музыкального искусства о подвиге народа в ВОВ.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родителей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Расширение и систематизация знаний об истории страны.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положительного эмоционального фона, чувства сопричастности к истории и традициям своего народа, гордости за предков.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совместной исследовательской и творческой деятельности детей и родителей (рисунки, стенгазеты «Герои моей семьи», «Спасибо деду за Победу»).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8157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EB50F2-7FF7-4D52-84F5-3D16831CFA1A}"/>
              </a:ext>
            </a:extLst>
          </p:cNvPr>
          <p:cNvSpPr/>
          <p:nvPr/>
        </p:nvSpPr>
        <p:spPr>
          <a:xfrm>
            <a:off x="899592" y="260648"/>
            <a:ext cx="79208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Этапы проектной деятельности</a:t>
            </a:r>
          </a:p>
          <a:p>
            <a:pPr marL="228600" algn="ctr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(20.01.-24.01.2025)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знаю?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Проблема: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«Почему улицы названы именами этих людей?» </a:t>
            </a:r>
            <a:r>
              <a:rPr lang="ru-RU" dirty="0">
                <a:solidFill>
                  <a:srgbClr val="0A0A0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Выяснить, что дети уже знают по теме.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хочу узнать?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Проектирование: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 по теме проекта.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Что такое война? Что она приносит людям?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Какой подвиг совершили герои Сталинградской битвы?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Для чего увековечивают память героям Сталинградской битвы?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Есть ли в вашей семье участник войны и/или Сталинградской битвы, что ты о нем знаешь?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узнать?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информации.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новых знаний - средства проекта: книги о войне, фотовыставки, интернет ресурсы.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DE7E6029-227B-45C4-88EF-16FD17BD771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98" end="1917.131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30254"/>
      </p:ext>
    </p:extLst>
  </p:cSld>
  <p:clrMapOvr>
    <a:masterClrMapping/>
  </p:clrMapOvr>
  <p:transition spd="slow" advTm="634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6BCE0D-112F-4CD0-9F4A-B7814FA7DDAF}"/>
              </a:ext>
            </a:extLst>
          </p:cNvPr>
          <p:cNvSpPr/>
          <p:nvPr/>
        </p:nvSpPr>
        <p:spPr>
          <a:xfrm>
            <a:off x="827584" y="254505"/>
            <a:ext cx="80648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Основной. Реализация проекта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(27.01.- 04.02.2025)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Начало проекта – размещение в уголке патриотического воспитания выставок фотоальбомов «Ордена и медали Сталинградской битвы», «Военная техника времен ВОВ», «Кадры военной хроники Сталинградской битвы», «Портреты героев Сталинградской битвы», личных вещей бойцов Красной Армии (фляжка, кружка, каска, элементы обмундирования).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Озвучивание проблемы: «Почему многие улицы нашего района названы в честь героев Сталинградской битвы?». Что нам нужно сделать, узнать, чтобы ответить на этот вопрос.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Рассмотрение детских предложений для решения проблемы.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НОД «Война глазами детей» с показом презентации.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Просмотр презентации.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Прослушивание песен военной тематики (в группе).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Дидактические и подвижные игры с детьми.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Чтение художественной литературы.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Художественное творчество (рисование).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Сюжетно-ролевые игры военной тематики.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Работа с родителями: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рисунков, стенгазет.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оформление окон к празднику «2 февраля».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экскурсии с родителями.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Спортивный праздник, посвященному 2 февраля.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732031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86E984-61B8-4C64-B5B5-FCAC2DE90978}"/>
              </a:ext>
            </a:extLst>
          </p:cNvPr>
          <p:cNvSpPr/>
          <p:nvPr/>
        </p:nvSpPr>
        <p:spPr>
          <a:xfrm>
            <a:off x="827584" y="404664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Заключительный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(05.02. – 07.02.2025)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к проекту «Чтобы знали и помнили».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3117BF-2F65-46D1-8D5C-434530817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1215362"/>
            <a:ext cx="4402460" cy="440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25732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E638E3-8311-439B-86B9-C27B007A12A7}"/>
              </a:ext>
            </a:extLst>
          </p:cNvPr>
          <p:cNvSpPr/>
          <p:nvPr/>
        </p:nvSpPr>
        <p:spPr>
          <a:xfrm>
            <a:off x="890337" y="260648"/>
            <a:ext cx="793013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используемой литературы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Александрова Е.Ю. «Система патриотического воспитания в ДОУ»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Волгоград, Учитель, 2007 – 203 с.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Алешина Н.В. Патриотическое воспитание дошкольников: методические рекомендации – М.: ЦГЛ, 2005. – 205 с.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Дошкольникам о защитниках отечества: методическое пособие по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патриотическому воспитанию/под редакцией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Кондрыкинской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М.: ТЦ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«Сфера», 2006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Казаков А.П., Шорыгина Т.А. Детям о Великой Победе! Беседы о Второй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мировой войне. М.: ГНОМ и Д, 2008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Ковалева Г.А. Воспитание маленького гражданина: практическое пособие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работников ДОУ. – М.: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Аркти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2005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Кондрыкинская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Л.А. С чего начинается Родина? Опыт работы по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патриотическому воспитанию в ДОУ. М.: Сфера, 2005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Интернет-ресурсы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u="sng" dirty="0">
                <a:solidFill>
                  <a:srgbClr val="168BB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https://umka89.ru/sites/default/files/page_files/umkiny_sovety_vov.pdf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u="sng" dirty="0">
                <a:solidFill>
                  <a:srgbClr val="168BB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https://ds183-mng.educhel.ru/activity/hero/post/998782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u="sng" dirty="0">
                <a:solidFill>
                  <a:srgbClr val="168BB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https://125.tvoysadik.ru/?section_id=154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u="sng" dirty="0">
                <a:solidFill>
                  <a:srgbClr val="168BB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https://nsportal.ru/detskii-sad/vospitatelnaya-rabota/2018/01/18/prezentatsiya-stalingradskaya-bitva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u="sng" dirty="0">
                <a:solidFill>
                  <a:srgbClr val="168BB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https://youtu.be/VClgan9yfYU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u="sng" dirty="0">
                <a:solidFill>
                  <a:srgbClr val="168BB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https://youtu.be/M4plKvc16Ng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87860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18A9A5-59BE-42D5-A9CD-13B3648F4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883699"/>
            <a:ext cx="3816427" cy="5090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0D9200-4117-4B62-A5AB-7B29DC0F4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084" y="1594785"/>
            <a:ext cx="4176122" cy="313361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3432DAC-B2A2-41BD-9CD9-1C2E83389AF7}"/>
              </a:ext>
            </a:extLst>
          </p:cNvPr>
          <p:cNvSpPr/>
          <p:nvPr/>
        </p:nvSpPr>
        <p:spPr>
          <a:xfrm>
            <a:off x="2123728" y="332087"/>
            <a:ext cx="5328592" cy="773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Праздничное оформление окон ко 2 февраля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D96D3419-1102-4E02-8B1E-718BB5942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36082"/>
      </p:ext>
    </p:extLst>
  </p:cSld>
  <p:clrMapOvr>
    <a:masterClrMapping/>
  </p:clrMapOvr>
  <p:transition spd="slow" advTm="634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ACD2D4-C1A4-4F1E-A9B8-4A016CC2AE5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69332"/>
            <a:ext cx="2795270" cy="372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F8D89E-DFAB-43A8-9286-D7C737E83AC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536" y="363981"/>
            <a:ext cx="2802890" cy="373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652B5D-3AA4-436A-A3BB-BB2B09E22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791" y="3773748"/>
            <a:ext cx="3542083" cy="2651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EE60D5-5879-46BE-8A91-C649501263CB}"/>
              </a:ext>
            </a:extLst>
          </p:cNvPr>
          <p:cNvSpPr/>
          <p:nvPr/>
        </p:nvSpPr>
        <p:spPr>
          <a:xfrm>
            <a:off x="6510806" y="867727"/>
            <a:ext cx="2243068" cy="67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Рисунки и поделки детей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812214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86B049-392E-40F8-98E0-A9A921A1FCE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" t="11400" r="9067" b="5480"/>
          <a:stretch/>
        </p:blipFill>
        <p:spPr bwMode="auto">
          <a:xfrm rot="10800000">
            <a:off x="5173580" y="366514"/>
            <a:ext cx="3530893" cy="2576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4E6610-F05E-4E77-AA08-8EB387D2593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33146" y="3042947"/>
            <a:ext cx="2675887" cy="3439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EEB76C-E374-4CFB-9CF2-F74DF95FCE4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" y="500369"/>
            <a:ext cx="3715317" cy="2752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1785FE9-334D-4221-974C-9F0B8D395B2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40" y="3428999"/>
            <a:ext cx="3520173" cy="2709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3236563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>
            <a:off x="2051720" y="5366471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/>
              <a:t>Праздничное мероприятие, посвященное 2 февраля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8BE2A1-5C44-4E64-A6A7-1FA85ABCD96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928496" cy="4510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2331773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38FD41-4054-4386-9F34-6B505524773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3888432" cy="3093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F1A2E7-EE3C-4275-8C14-79003B74390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3"/>
            <a:ext cx="3692327" cy="4842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4114935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251950" cy="6901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1859C0-5941-4AD2-AD13-AA8B6C62D5F4}"/>
              </a:ext>
            </a:extLst>
          </p:cNvPr>
          <p:cNvSpPr/>
          <p:nvPr/>
        </p:nvSpPr>
        <p:spPr>
          <a:xfrm rot="10800000" flipV="1">
            <a:off x="3203848" y="50997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BA37B9-1065-4BEA-B96E-0CEE48E82EF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5419"/>
            <a:ext cx="4104456" cy="3195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3169B0-4C0C-4616-BCAE-A86B26E1384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457" y="3257445"/>
            <a:ext cx="4104456" cy="3195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5643649"/>
      </p:ext>
    </p:extLst>
  </p:cSld>
  <p:clrMapOvr>
    <a:masterClrMapping/>
  </p:clrMapOvr>
  <p:transition spd="slow" advTm="63416">
    <p:comb/>
  </p:transition>
  <p:extLst mod="1">
    <p:ext uri="{E180D4A7-C9FB-4DFB-919C-405C955672EB}">
      <p14:showEvtLst xmlns:p14="http://schemas.microsoft.com/office/powerpoint/2010/main">
        <p14:playEvt time="0" objId="6"/>
        <p14:stopEvt time="63416" objId="6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994"/>
            <a:ext cx="9156576" cy="699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89074"/>
      </p:ext>
    </p:extLst>
  </p:cSld>
  <p:clrMapOvr>
    <a:masterClrMapping/>
  </p:clrMapOvr>
  <p:transition spd="slow" advTm="6031">
    <p:comb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982</Words>
  <Application>Microsoft Office PowerPoint</Application>
  <PresentationFormat>Экран (4:3)</PresentationFormat>
  <Paragraphs>118</Paragraphs>
  <Slides>16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63</cp:revision>
  <cp:lastPrinted>2026-01-25T20:17:25Z</cp:lastPrinted>
  <dcterms:created xsi:type="dcterms:W3CDTF">2024-09-23T06:58:23Z</dcterms:created>
  <dcterms:modified xsi:type="dcterms:W3CDTF">2026-01-29T04:36:55Z</dcterms:modified>
</cp:coreProperties>
</file>